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8"/>
  </p:notesMasterIdLst>
  <p:sldIdLst>
    <p:sldId id="257" r:id="rId5"/>
    <p:sldId id="258" r:id="rId6"/>
    <p:sldId id="259" r:id="rId7"/>
  </p:sldIdLst>
  <p:sldSz cx="7772400" cy="10058400"/>
  <p:notesSz cx="6858000" cy="9313863"/>
  <p:embeddedFontLst>
    <p:embeddedFont>
      <p:font typeface="Questrial" pitchFamily="2" charset="0"/>
      <p:regular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D2BEF1-BE68-329A-A627-72DD53B77552}" v="1" dt="2024-09-11T18:18:59.167"/>
    <p1510:client id="{DDF9CA6C-CCEA-5214-4836-EF3BB65E8EFC}" v="26" dt="2024-09-11T18:24:52.9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2262" y="66"/>
      </p:cViewPr>
      <p:guideLst>
        <p:guide orient="horz" pos="3168"/>
        <p:guide pos="2448"/>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notesMaster" Target="notesMasters/notesMaster1.xml" Id="rId8" /><Relationship Type="http://schemas.openxmlformats.org/officeDocument/2006/relationships/tableStyles" Target="tableStyles.xml" Id="rId13" /><Relationship Type="http://schemas.openxmlformats.org/officeDocument/2006/relationships/customXml" Target="../customXml/item3.xml" Id="rId3" /><Relationship Type="http://schemas.openxmlformats.org/officeDocument/2006/relationships/slide" Target="slides/slide3.xml" Id="rId7" /><Relationship Type="http://schemas.openxmlformats.org/officeDocument/2006/relationships/theme" Target="theme/theme1.xml" Id="rId12" /><Relationship Type="http://schemas.openxmlformats.org/officeDocument/2006/relationships/customXml" Target="../customXml/item2.xml" Id="rId2" /><Relationship Type="http://schemas.openxmlformats.org/officeDocument/2006/relationships/customXml" Target="../customXml/item1.xml" Id="rId1" /><Relationship Type="http://schemas.openxmlformats.org/officeDocument/2006/relationships/slide" Target="slides/slide2.xml" Id="rId6" /><Relationship Type="http://schemas.openxmlformats.org/officeDocument/2006/relationships/viewProps" Target="viewProps.xml" Id="rId11" /><Relationship Type="http://schemas.openxmlformats.org/officeDocument/2006/relationships/slide" Target="slides/slide1.xml" Id="rId5" /><Relationship Type="http://schemas.microsoft.com/office/2015/10/relationships/revisionInfo" Target="revisionInfo.xml" Id="rId15" /><Relationship Type="http://schemas.openxmlformats.org/officeDocument/2006/relationships/presProps" Target="presProps.xml" Id="rId10" /><Relationship Type="http://schemas.openxmlformats.org/officeDocument/2006/relationships/slideMaster" Target="slideMasters/slideMaster1.xml" Id="rId4" /><Relationship Type="http://schemas.openxmlformats.org/officeDocument/2006/relationships/font" Target="fonts/font1.fntdata" Id="rId9"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081213" y="698500"/>
            <a:ext cx="2697162" cy="34925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424085"/>
            <a:ext cx="5486400" cy="4191238"/>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2081213" y="698500"/>
            <a:ext cx="2697162" cy="34925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424085"/>
            <a:ext cx="5486400" cy="419123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76fc2cb700_0_0:notes"/>
          <p:cNvSpPr>
            <a:spLocks noGrp="1" noRot="1" noChangeAspect="1"/>
          </p:cNvSpPr>
          <p:nvPr>
            <p:ph type="sldImg" idx="2"/>
          </p:nvPr>
        </p:nvSpPr>
        <p:spPr>
          <a:xfrm>
            <a:off x="2081213" y="698500"/>
            <a:ext cx="2697162" cy="34925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76fc2cb700_0_0:notes"/>
          <p:cNvSpPr txBox="1">
            <a:spLocks noGrp="1"/>
          </p:cNvSpPr>
          <p:nvPr>
            <p:ph type="body" idx="1"/>
          </p:nvPr>
        </p:nvSpPr>
        <p:spPr>
          <a:xfrm>
            <a:off x="685800" y="4424085"/>
            <a:ext cx="5486400" cy="419123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76fc2cb700_0_5:notes"/>
          <p:cNvSpPr>
            <a:spLocks noGrp="1" noRot="1" noChangeAspect="1"/>
          </p:cNvSpPr>
          <p:nvPr>
            <p:ph type="sldImg" idx="2"/>
          </p:nvPr>
        </p:nvSpPr>
        <p:spPr>
          <a:xfrm>
            <a:off x="2081213" y="698500"/>
            <a:ext cx="2697162" cy="34925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76fc2cb700_0_5:notes"/>
          <p:cNvSpPr txBox="1">
            <a:spLocks noGrp="1"/>
          </p:cNvSpPr>
          <p:nvPr>
            <p:ph type="body" idx="1"/>
          </p:nvPr>
        </p:nvSpPr>
        <p:spPr>
          <a:xfrm>
            <a:off x="685800" y="4424085"/>
            <a:ext cx="5486400" cy="419123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300" cy="7226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8"/>
        <p:cNvGrpSpPr/>
        <p:nvPr/>
      </p:nvGrpSpPr>
      <p:grpSpPr>
        <a:xfrm>
          <a:off x="0" y="0"/>
          <a:ext cx="0" cy="0"/>
          <a:chOff x="0" y="0"/>
          <a:chExt cx="0" cy="0"/>
        </a:xfrm>
      </p:grpSpPr>
      <p:sp>
        <p:nvSpPr>
          <p:cNvPr id="59" name="Google Shape;59;p14"/>
          <p:cNvSpPr txBox="1"/>
          <p:nvPr/>
        </p:nvSpPr>
        <p:spPr>
          <a:xfrm>
            <a:off x="281050" y="1794475"/>
            <a:ext cx="5121000" cy="102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800" b="1">
                <a:latin typeface="Questrial"/>
                <a:ea typeface="Questrial"/>
                <a:cs typeface="Questrial"/>
                <a:sym typeface="Questrial"/>
              </a:rPr>
              <a:t>Syllabus</a:t>
            </a:r>
            <a:endParaRPr sz="3800" b="1">
              <a:latin typeface="Questrial"/>
              <a:ea typeface="Questrial"/>
              <a:cs typeface="Questrial"/>
              <a:sym typeface="Questrial"/>
            </a:endParaRPr>
          </a:p>
        </p:txBody>
      </p:sp>
      <p:sp>
        <p:nvSpPr>
          <p:cNvPr id="60" name="Google Shape;60;p14"/>
          <p:cNvSpPr txBox="1"/>
          <p:nvPr/>
        </p:nvSpPr>
        <p:spPr>
          <a:xfrm>
            <a:off x="286350" y="3423525"/>
            <a:ext cx="4556100" cy="22890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1200"/>
              </a:spcBef>
              <a:spcAft>
                <a:spcPts val="0"/>
              </a:spcAft>
              <a:buClr>
                <a:schemeClr val="dk1"/>
              </a:buClr>
              <a:buSzPts val="1100"/>
              <a:buFont typeface="Arial"/>
              <a:buNone/>
            </a:pPr>
            <a:r>
              <a:rPr lang="en">
                <a:solidFill>
                  <a:schemeClr val="dk1"/>
                </a:solidFill>
                <a:latin typeface="Questrial"/>
                <a:ea typeface="Questrial"/>
                <a:cs typeface="Questrial"/>
                <a:sym typeface="Questrial"/>
              </a:rPr>
              <a:t>I’m excited for the year ahead, and I hope you are too. If you are feeling a little nervous about this class, that’s okay. Remember that even though this is a college-level course, I’m still a high school teacher and I’m here to ensure you learn everything you need to become a successful reader and writer in your life beyond high school.</a:t>
            </a:r>
            <a:endParaRPr>
              <a:solidFill>
                <a:schemeClr val="dk1"/>
              </a:solidFill>
              <a:latin typeface="Questrial"/>
              <a:ea typeface="Questrial"/>
              <a:cs typeface="Questrial"/>
              <a:sym typeface="Questrial"/>
            </a:endParaRPr>
          </a:p>
          <a:p>
            <a:pPr marL="0" lvl="0" indent="0" algn="l" rtl="0">
              <a:lnSpc>
                <a:spcPct val="115000"/>
              </a:lnSpc>
              <a:spcBef>
                <a:spcPts val="1200"/>
              </a:spcBef>
              <a:spcAft>
                <a:spcPts val="0"/>
              </a:spcAft>
              <a:buClr>
                <a:schemeClr val="dk1"/>
              </a:buClr>
              <a:buSzPts val="1100"/>
              <a:buFont typeface="Arial"/>
              <a:buNone/>
            </a:pPr>
            <a:r>
              <a:rPr lang="en" sz="1100">
                <a:solidFill>
                  <a:schemeClr val="dk1"/>
                </a:solidFill>
              </a:rPr>
              <a:t> </a:t>
            </a:r>
            <a:endParaRPr sz="1100">
              <a:solidFill>
                <a:schemeClr val="dk1"/>
              </a:solidFill>
            </a:endParaRPr>
          </a:p>
          <a:p>
            <a:pPr marL="0" lvl="0" indent="0" algn="l" rtl="0">
              <a:spcBef>
                <a:spcPts val="1200"/>
              </a:spcBef>
              <a:spcAft>
                <a:spcPts val="0"/>
              </a:spcAft>
              <a:buNone/>
            </a:pPr>
            <a:endParaRPr/>
          </a:p>
        </p:txBody>
      </p:sp>
      <p:sp>
        <p:nvSpPr>
          <p:cNvPr id="61" name="Google Shape;61;p14"/>
          <p:cNvSpPr txBox="1"/>
          <p:nvPr/>
        </p:nvSpPr>
        <p:spPr>
          <a:xfrm>
            <a:off x="286350" y="6405825"/>
            <a:ext cx="4556100" cy="32685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1200"/>
              </a:spcBef>
              <a:spcAft>
                <a:spcPts val="0"/>
              </a:spcAft>
              <a:buNone/>
            </a:pPr>
            <a:r>
              <a:rPr lang="en" dirty="0">
                <a:solidFill>
                  <a:schemeClr val="dk1"/>
                </a:solidFill>
                <a:latin typeface="Questrial"/>
                <a:ea typeface="Questrial"/>
                <a:cs typeface="Questrial"/>
                <a:sym typeface="Questrial"/>
              </a:rPr>
              <a:t>My name is Mrs. Vushaj (pronounced Vu-shy, like a shy person). I graduated from SUNY Oswego in 2008 with my BA in Adolescence Ed, and then I graduated with my MS in Literacy from Mercy college in 2012. This is my 16th year at Barack Obama School for Social Justice, where I teach this class and English 11. Email is the fastest way to reach me: </a:t>
            </a:r>
            <a:endParaRPr dirty="0">
              <a:solidFill>
                <a:schemeClr val="dk1"/>
              </a:solidFill>
              <a:latin typeface="Questrial"/>
              <a:ea typeface="Questrial"/>
              <a:cs typeface="Questrial"/>
              <a:sym typeface="Questrial"/>
            </a:endParaRPr>
          </a:p>
          <a:p>
            <a:pPr marL="0" lvl="0" indent="0" algn="ctr" rtl="0">
              <a:lnSpc>
                <a:spcPct val="115000"/>
              </a:lnSpc>
              <a:spcBef>
                <a:spcPts val="1200"/>
              </a:spcBef>
              <a:spcAft>
                <a:spcPts val="0"/>
              </a:spcAft>
              <a:buNone/>
            </a:pPr>
            <a:r>
              <a:rPr lang="en" sz="2000" b="1" dirty="0">
                <a:solidFill>
                  <a:schemeClr val="dk1"/>
                </a:solidFill>
                <a:latin typeface="Questrial"/>
                <a:ea typeface="Questrial"/>
                <a:cs typeface="Questrial"/>
                <a:sym typeface="Questrial"/>
              </a:rPr>
              <a:t>lvushaj@yonkerspublicschools.org</a:t>
            </a:r>
            <a:endParaRPr sz="2000" b="1" dirty="0">
              <a:solidFill>
                <a:schemeClr val="dk1"/>
              </a:solidFill>
              <a:latin typeface="Questrial"/>
              <a:ea typeface="Questrial"/>
              <a:cs typeface="Questrial"/>
              <a:sym typeface="Questrial"/>
            </a:endParaRPr>
          </a:p>
          <a:p>
            <a:pPr marL="0" lvl="0" indent="0" algn="ctr" rtl="0">
              <a:lnSpc>
                <a:spcPct val="115000"/>
              </a:lnSpc>
              <a:spcBef>
                <a:spcPts val="1200"/>
              </a:spcBef>
              <a:spcAft>
                <a:spcPts val="0"/>
              </a:spcAft>
              <a:buNone/>
            </a:pPr>
            <a:endParaRPr dirty="0">
              <a:solidFill>
                <a:schemeClr val="dk1"/>
              </a:solidFill>
              <a:latin typeface="Questrial"/>
              <a:ea typeface="Questrial"/>
              <a:cs typeface="Questrial"/>
              <a:sym typeface="Questrial"/>
            </a:endParaRPr>
          </a:p>
          <a:p>
            <a:pPr marL="0" lvl="0" indent="0" algn="ctr" rtl="0">
              <a:lnSpc>
                <a:spcPct val="115000"/>
              </a:lnSpc>
              <a:spcBef>
                <a:spcPts val="1200"/>
              </a:spcBef>
              <a:spcAft>
                <a:spcPts val="0"/>
              </a:spcAft>
              <a:buNone/>
            </a:pPr>
            <a:endParaRPr dirty="0">
              <a:solidFill>
                <a:schemeClr val="dk1"/>
              </a:solidFill>
              <a:latin typeface="Questrial"/>
              <a:ea typeface="Questrial"/>
              <a:cs typeface="Questrial"/>
              <a:sym typeface="Questrial"/>
            </a:endParaRPr>
          </a:p>
          <a:p>
            <a:pPr marL="0" lvl="0" indent="0" algn="l" rtl="0">
              <a:lnSpc>
                <a:spcPct val="115000"/>
              </a:lnSpc>
              <a:spcBef>
                <a:spcPts val="1200"/>
              </a:spcBef>
              <a:spcAft>
                <a:spcPts val="0"/>
              </a:spcAft>
              <a:buNone/>
            </a:pPr>
            <a:r>
              <a:rPr lang="en" sz="1100" dirty="0">
                <a:solidFill>
                  <a:schemeClr val="dk1"/>
                </a:solidFill>
              </a:rPr>
              <a:t> </a:t>
            </a:r>
            <a:endParaRPr sz="1100" dirty="0">
              <a:solidFill>
                <a:schemeClr val="dk1"/>
              </a:solidFill>
            </a:endParaRPr>
          </a:p>
          <a:p>
            <a:pPr marL="0" lvl="0" indent="0" algn="l" rtl="0">
              <a:spcBef>
                <a:spcPts val="1200"/>
              </a:spcBef>
              <a:spcAft>
                <a:spcPts val="0"/>
              </a:spcAft>
              <a:buNone/>
            </a:pPr>
            <a:endParaRPr dirty="0"/>
          </a:p>
        </p:txBody>
      </p:sp>
      <p:sp>
        <p:nvSpPr>
          <p:cNvPr id="62" name="Google Shape;62;p14"/>
          <p:cNvSpPr txBox="1"/>
          <p:nvPr/>
        </p:nvSpPr>
        <p:spPr>
          <a:xfrm>
            <a:off x="5106450" y="5217325"/>
            <a:ext cx="2441400" cy="41157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1200"/>
              </a:spcBef>
              <a:spcAft>
                <a:spcPts val="0"/>
              </a:spcAft>
              <a:buNone/>
            </a:pPr>
            <a:r>
              <a:rPr lang="en" dirty="0">
                <a:solidFill>
                  <a:schemeClr val="dk1"/>
                </a:solidFill>
                <a:latin typeface="Questrial"/>
                <a:ea typeface="Questrial"/>
                <a:cs typeface="Questrial"/>
                <a:sym typeface="Questrial"/>
              </a:rPr>
              <a:t>3 inch binder </a:t>
            </a:r>
            <a:r>
              <a:rPr lang="en-US" dirty="0">
                <a:solidFill>
                  <a:schemeClr val="dk1"/>
                </a:solidFill>
                <a:latin typeface="Questrial"/>
                <a:ea typeface="Questrial"/>
                <a:cs typeface="Questrial"/>
                <a:sym typeface="Questrial"/>
              </a:rPr>
              <a:t>with</a:t>
            </a:r>
            <a:r>
              <a:rPr lang="en" dirty="0">
                <a:solidFill>
                  <a:schemeClr val="dk1"/>
                </a:solidFill>
                <a:latin typeface="Questrial"/>
                <a:ea typeface="Questrial"/>
                <a:cs typeface="Questrial"/>
                <a:sym typeface="Questrial"/>
              </a:rPr>
              <a:t>100+ sheets of loose-leaf paper</a:t>
            </a:r>
          </a:p>
          <a:p>
            <a:pPr marL="0" lvl="0" indent="0" algn="ctr" rtl="0">
              <a:lnSpc>
                <a:spcPct val="115000"/>
              </a:lnSpc>
              <a:spcBef>
                <a:spcPts val="1200"/>
              </a:spcBef>
              <a:spcAft>
                <a:spcPts val="0"/>
              </a:spcAft>
              <a:buNone/>
            </a:pPr>
            <a:r>
              <a:rPr lang="en-US" dirty="0">
                <a:solidFill>
                  <a:schemeClr val="dk1"/>
                </a:solidFill>
                <a:latin typeface="Questrial"/>
                <a:ea typeface="Questrial"/>
                <a:cs typeface="Questrial"/>
                <a:sym typeface="Questrial"/>
              </a:rPr>
              <a:t>OR</a:t>
            </a:r>
          </a:p>
          <a:p>
            <a:pPr marL="0" lvl="0" indent="0" algn="ctr" rtl="0">
              <a:lnSpc>
                <a:spcPct val="115000"/>
              </a:lnSpc>
              <a:spcBef>
                <a:spcPts val="1200"/>
              </a:spcBef>
              <a:spcAft>
                <a:spcPts val="0"/>
              </a:spcAft>
              <a:buNone/>
            </a:pPr>
            <a:r>
              <a:rPr lang="en" dirty="0">
                <a:solidFill>
                  <a:schemeClr val="dk1"/>
                </a:solidFill>
                <a:latin typeface="Questrial"/>
                <a:ea typeface="Questrial"/>
                <a:cs typeface="Questrial"/>
                <a:sym typeface="Questrial"/>
              </a:rPr>
              <a:t> a notebook with perforated edges</a:t>
            </a:r>
          </a:p>
          <a:p>
            <a:pPr marL="0" lvl="0" indent="0" algn="ctr" rtl="0">
              <a:lnSpc>
                <a:spcPct val="115000"/>
              </a:lnSpc>
              <a:spcBef>
                <a:spcPts val="1200"/>
              </a:spcBef>
              <a:spcAft>
                <a:spcPts val="0"/>
              </a:spcAft>
              <a:buNone/>
            </a:pPr>
            <a:endParaRPr dirty="0">
              <a:solidFill>
                <a:schemeClr val="dk1"/>
              </a:solidFill>
              <a:latin typeface="Questrial"/>
              <a:ea typeface="Questrial"/>
              <a:cs typeface="Questrial"/>
              <a:sym typeface="Questrial"/>
            </a:endParaRPr>
          </a:p>
          <a:p>
            <a:pPr marL="0" lvl="0" indent="0" algn="ctr" rtl="0">
              <a:lnSpc>
                <a:spcPct val="115000"/>
              </a:lnSpc>
              <a:spcBef>
                <a:spcPts val="1200"/>
              </a:spcBef>
              <a:spcAft>
                <a:spcPts val="0"/>
              </a:spcAft>
              <a:buNone/>
            </a:pPr>
            <a:r>
              <a:rPr lang="en" dirty="0">
                <a:solidFill>
                  <a:schemeClr val="dk1"/>
                </a:solidFill>
                <a:latin typeface="Questrial"/>
                <a:ea typeface="Questrial"/>
                <a:cs typeface="Questrial"/>
                <a:sym typeface="Questrial"/>
              </a:rPr>
              <a:t>Highlighter (encouraged)</a:t>
            </a:r>
          </a:p>
          <a:p>
            <a:pPr marL="0" lvl="0" indent="0" algn="ctr" rtl="0">
              <a:lnSpc>
                <a:spcPct val="115000"/>
              </a:lnSpc>
              <a:spcBef>
                <a:spcPts val="1200"/>
              </a:spcBef>
              <a:spcAft>
                <a:spcPts val="0"/>
              </a:spcAft>
              <a:buNone/>
            </a:pPr>
            <a:endParaRPr dirty="0">
              <a:solidFill>
                <a:schemeClr val="dk1"/>
              </a:solidFill>
              <a:latin typeface="Questrial"/>
              <a:ea typeface="Questrial"/>
              <a:cs typeface="Questrial"/>
              <a:sym typeface="Questrial"/>
            </a:endParaRPr>
          </a:p>
          <a:p>
            <a:pPr marL="0" lvl="0" indent="0" algn="ctr" rtl="0">
              <a:lnSpc>
                <a:spcPct val="115000"/>
              </a:lnSpc>
              <a:spcBef>
                <a:spcPts val="1200"/>
              </a:spcBef>
              <a:spcAft>
                <a:spcPts val="0"/>
              </a:spcAft>
              <a:buNone/>
            </a:pPr>
            <a:r>
              <a:rPr lang="en" dirty="0">
                <a:solidFill>
                  <a:schemeClr val="dk1"/>
                </a:solidFill>
                <a:latin typeface="Questrial"/>
                <a:ea typeface="Questrial"/>
                <a:cs typeface="Questrial"/>
                <a:sym typeface="Questrial"/>
              </a:rPr>
              <a:t>Blue or black Ink pens</a:t>
            </a:r>
          </a:p>
          <a:p>
            <a:pPr marL="0" lvl="0" indent="0" algn="ctr" rtl="0">
              <a:lnSpc>
                <a:spcPct val="115000"/>
              </a:lnSpc>
              <a:spcBef>
                <a:spcPts val="1200"/>
              </a:spcBef>
              <a:spcAft>
                <a:spcPts val="0"/>
              </a:spcAft>
              <a:buNone/>
            </a:pPr>
            <a:endParaRPr dirty="0">
              <a:solidFill>
                <a:schemeClr val="dk1"/>
              </a:solidFill>
              <a:latin typeface="Questrial"/>
              <a:ea typeface="Questrial"/>
              <a:cs typeface="Questrial"/>
              <a:sym typeface="Questrial"/>
            </a:endParaRPr>
          </a:p>
          <a:p>
            <a:pPr marL="0" lvl="0" indent="0" algn="ctr" rtl="0">
              <a:lnSpc>
                <a:spcPct val="115000"/>
              </a:lnSpc>
              <a:spcBef>
                <a:spcPts val="1200"/>
              </a:spcBef>
              <a:spcAft>
                <a:spcPts val="0"/>
              </a:spcAft>
              <a:buNone/>
            </a:pPr>
            <a:endParaRPr dirty="0">
              <a:solidFill>
                <a:schemeClr val="dk1"/>
              </a:solidFill>
              <a:latin typeface="Questrial"/>
              <a:ea typeface="Questrial"/>
              <a:cs typeface="Questrial"/>
              <a:sym typeface="Questrial"/>
            </a:endParaRPr>
          </a:p>
          <a:p>
            <a:pPr marL="0" lvl="0" indent="0" algn="ctr" rtl="0">
              <a:lnSpc>
                <a:spcPct val="115000"/>
              </a:lnSpc>
              <a:spcBef>
                <a:spcPts val="1200"/>
              </a:spcBef>
              <a:spcAft>
                <a:spcPts val="0"/>
              </a:spcAft>
              <a:buNone/>
            </a:pPr>
            <a:endParaRPr dirty="0">
              <a:solidFill>
                <a:schemeClr val="dk1"/>
              </a:solidFill>
              <a:latin typeface="Questrial"/>
              <a:ea typeface="Questrial"/>
              <a:cs typeface="Questrial"/>
              <a:sym typeface="Questrial"/>
            </a:endParaRPr>
          </a:p>
          <a:p>
            <a:pPr marL="0" lvl="0" indent="0" algn="ctr" rtl="0">
              <a:lnSpc>
                <a:spcPct val="115000"/>
              </a:lnSpc>
              <a:spcBef>
                <a:spcPts val="1200"/>
              </a:spcBef>
              <a:spcAft>
                <a:spcPts val="0"/>
              </a:spcAft>
              <a:buNone/>
            </a:pPr>
            <a:endParaRPr dirty="0">
              <a:solidFill>
                <a:schemeClr val="dk1"/>
              </a:solidFill>
              <a:latin typeface="Questrial"/>
              <a:ea typeface="Questrial"/>
              <a:cs typeface="Questrial"/>
              <a:sym typeface="Questrial"/>
            </a:endParaRPr>
          </a:p>
          <a:p>
            <a:pPr marL="0" lvl="0" indent="0" algn="ctr" rtl="0">
              <a:lnSpc>
                <a:spcPct val="115000"/>
              </a:lnSpc>
              <a:spcBef>
                <a:spcPts val="1200"/>
              </a:spcBef>
              <a:spcAft>
                <a:spcPts val="0"/>
              </a:spcAft>
              <a:buNone/>
            </a:pPr>
            <a:endParaRPr dirty="0">
              <a:solidFill>
                <a:schemeClr val="dk1"/>
              </a:solidFill>
              <a:latin typeface="Questrial"/>
              <a:ea typeface="Questrial"/>
              <a:cs typeface="Questrial"/>
              <a:sym typeface="Questrial"/>
            </a:endParaRPr>
          </a:p>
          <a:p>
            <a:pPr marL="0" lvl="0" indent="0" algn="l" rtl="0">
              <a:lnSpc>
                <a:spcPct val="115000"/>
              </a:lnSpc>
              <a:spcBef>
                <a:spcPts val="1200"/>
              </a:spcBef>
              <a:spcAft>
                <a:spcPts val="0"/>
              </a:spcAft>
              <a:buNone/>
            </a:pPr>
            <a:r>
              <a:rPr lang="en" sz="1100" dirty="0">
                <a:solidFill>
                  <a:schemeClr val="dk1"/>
                </a:solidFill>
              </a:rPr>
              <a:t> </a:t>
            </a:r>
            <a:endParaRPr sz="1100" dirty="0">
              <a:solidFill>
                <a:schemeClr val="dk1"/>
              </a:solidFill>
            </a:endParaRPr>
          </a:p>
          <a:p>
            <a:pPr marL="0" lvl="0" indent="0" algn="l" rtl="0">
              <a:spcBef>
                <a:spcPts val="1200"/>
              </a:spcBef>
              <a:spcAft>
                <a:spcPts val="0"/>
              </a:spcAft>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6"/>
        <p:cNvGrpSpPr/>
        <p:nvPr/>
      </p:nvGrpSpPr>
      <p:grpSpPr>
        <a:xfrm>
          <a:off x="0" y="0"/>
          <a:ext cx="0" cy="0"/>
          <a:chOff x="0" y="0"/>
          <a:chExt cx="0" cy="0"/>
        </a:xfrm>
      </p:grpSpPr>
      <p:sp>
        <p:nvSpPr>
          <p:cNvPr id="67" name="Google Shape;67;p15"/>
          <p:cNvSpPr txBox="1"/>
          <p:nvPr/>
        </p:nvSpPr>
        <p:spPr>
          <a:xfrm>
            <a:off x="506425" y="1145525"/>
            <a:ext cx="6679800" cy="1903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latin typeface="Questrial"/>
                <a:ea typeface="Questrial"/>
                <a:cs typeface="Questrial"/>
                <a:sym typeface="Questrial"/>
              </a:rPr>
              <a:t>“The AP English Language and composition class focuses on the development and revision of evidence-based analytic and argumentative  writing, the rhetorical analysis of nonfiction texts , and the decisions writers make as they compose and revise. In this class, students evaluate, synthesize, and cite research to support their arguments. Additionally, they read and analyze rhetorical elements and their effects in  nonfiction texts—including images as forms of text—from a range of disciplines and historical periods.” (Updated Course and Exam Description, College Board, 2019). </a:t>
            </a:r>
            <a:endParaRPr dirty="0">
              <a:latin typeface="Questrial"/>
              <a:ea typeface="Questrial"/>
              <a:cs typeface="Questrial"/>
              <a:sym typeface="Questrial"/>
            </a:endParaRPr>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None/>
            </a:pPr>
            <a:endParaRPr dirty="0"/>
          </a:p>
        </p:txBody>
      </p:sp>
      <p:sp>
        <p:nvSpPr>
          <p:cNvPr id="68" name="Google Shape;68;p15"/>
          <p:cNvSpPr txBox="1"/>
          <p:nvPr/>
        </p:nvSpPr>
        <p:spPr>
          <a:xfrm>
            <a:off x="561450" y="3819700"/>
            <a:ext cx="2751300" cy="3928800"/>
          </a:xfrm>
          <a:prstGeom prst="rect">
            <a:avLst/>
          </a:prstGeom>
          <a:noFill/>
          <a:ln>
            <a:noFill/>
          </a:ln>
        </p:spPr>
        <p:txBody>
          <a:bodyPr spcFirstLastPara="1" wrap="square" lIns="91425" tIns="91425" rIns="91425" bIns="91425" anchor="t" anchorCtr="0">
            <a:noAutofit/>
          </a:bodyPr>
          <a:lstStyle/>
          <a:p>
            <a:pPr marL="457200" lvl="0" indent="-311150" algn="l" rtl="0">
              <a:spcBef>
                <a:spcPts val="0"/>
              </a:spcBef>
              <a:spcAft>
                <a:spcPts val="0"/>
              </a:spcAft>
              <a:buClr>
                <a:schemeClr val="dk1"/>
              </a:buClr>
              <a:buSzPts val="1300"/>
              <a:buFont typeface="Questrial"/>
              <a:buChar char="●"/>
            </a:pPr>
            <a:r>
              <a:rPr lang="en" sz="1300" dirty="0">
                <a:solidFill>
                  <a:schemeClr val="dk1"/>
                </a:solidFill>
                <a:latin typeface="Questrial"/>
                <a:ea typeface="Questrial"/>
                <a:cs typeface="Questrial"/>
                <a:sym typeface="Questrial"/>
              </a:rPr>
              <a:t>NOT mandatory, but encouraged</a:t>
            </a:r>
            <a:endParaRPr sz="1300" dirty="0">
              <a:solidFill>
                <a:schemeClr val="dk1"/>
              </a:solidFill>
              <a:latin typeface="Questrial"/>
              <a:ea typeface="Questrial"/>
              <a:cs typeface="Questrial"/>
              <a:sym typeface="Questrial"/>
            </a:endParaRPr>
          </a:p>
          <a:p>
            <a:pPr marL="457200" lvl="0" indent="-311150" algn="l" rtl="0">
              <a:spcBef>
                <a:spcPts val="0"/>
              </a:spcBef>
              <a:spcAft>
                <a:spcPts val="0"/>
              </a:spcAft>
              <a:buClr>
                <a:schemeClr val="dk1"/>
              </a:buClr>
              <a:buSzPts val="1300"/>
              <a:buFont typeface="Questrial"/>
              <a:buChar char="●"/>
            </a:pPr>
            <a:r>
              <a:rPr lang="en" sz="1300" dirty="0">
                <a:solidFill>
                  <a:schemeClr val="dk1"/>
                </a:solidFill>
                <a:latin typeface="Questrial"/>
                <a:ea typeface="Questrial"/>
                <a:cs typeface="Questrial"/>
                <a:sym typeface="Questrial"/>
              </a:rPr>
              <a:t>Exam held: </a:t>
            </a:r>
            <a:endParaRPr sz="1300" dirty="0">
              <a:solidFill>
                <a:schemeClr val="dk1"/>
              </a:solidFill>
              <a:latin typeface="Questrial"/>
              <a:ea typeface="Questrial"/>
              <a:cs typeface="Questrial"/>
              <a:sym typeface="Questrial"/>
            </a:endParaRPr>
          </a:p>
          <a:p>
            <a:pPr marL="457200" lvl="0" indent="-311150" algn="l" rtl="0">
              <a:spcBef>
                <a:spcPts val="0"/>
              </a:spcBef>
              <a:spcAft>
                <a:spcPts val="0"/>
              </a:spcAft>
              <a:buClr>
                <a:schemeClr val="dk1"/>
              </a:buClr>
              <a:buSzPts val="1300"/>
              <a:buFont typeface="Questrial"/>
              <a:buChar char="●"/>
            </a:pPr>
            <a:r>
              <a:rPr lang="en" sz="1300" dirty="0">
                <a:solidFill>
                  <a:schemeClr val="dk1"/>
                </a:solidFill>
                <a:latin typeface="Questrial"/>
                <a:ea typeface="Questrial"/>
                <a:cs typeface="Questrial"/>
                <a:sym typeface="Questrial"/>
              </a:rPr>
              <a:t>Our exam is 44 multiple choice questions about reading and writing, then 2 hours and fifteen minutes to write 3 essays</a:t>
            </a:r>
            <a:endParaRPr sz="1300" dirty="0">
              <a:solidFill>
                <a:schemeClr val="dk1"/>
              </a:solidFill>
              <a:latin typeface="Questrial"/>
              <a:ea typeface="Questrial"/>
              <a:cs typeface="Questrial"/>
              <a:sym typeface="Questrial"/>
            </a:endParaRPr>
          </a:p>
          <a:p>
            <a:pPr marL="0" lvl="0" indent="0" algn="l" rtl="0">
              <a:spcBef>
                <a:spcPts val="0"/>
              </a:spcBef>
              <a:spcAft>
                <a:spcPts val="0"/>
              </a:spcAft>
              <a:buClr>
                <a:schemeClr val="dk1"/>
              </a:buClr>
              <a:buSzPts val="1100"/>
              <a:buFont typeface="Arial"/>
              <a:buNone/>
            </a:pPr>
            <a:endParaRPr sz="1300" dirty="0">
              <a:solidFill>
                <a:schemeClr val="dk1"/>
              </a:solidFill>
              <a:latin typeface="Questrial"/>
              <a:ea typeface="Questrial"/>
              <a:cs typeface="Questrial"/>
              <a:sym typeface="Questrial"/>
            </a:endParaRPr>
          </a:p>
          <a:p>
            <a:pPr marL="0" lvl="0" indent="0" algn="l" rtl="0">
              <a:spcBef>
                <a:spcPts val="0"/>
              </a:spcBef>
              <a:spcAft>
                <a:spcPts val="0"/>
              </a:spcAft>
              <a:buClr>
                <a:schemeClr val="dk1"/>
              </a:buClr>
              <a:buSzPts val="1100"/>
              <a:buFont typeface="Arial"/>
              <a:buNone/>
            </a:pPr>
            <a:r>
              <a:rPr lang="en" sz="1300" dirty="0">
                <a:solidFill>
                  <a:schemeClr val="dk1"/>
                </a:solidFill>
                <a:latin typeface="Questrial"/>
                <a:ea typeface="Questrial"/>
                <a:cs typeface="Questrial"/>
                <a:sym typeface="Questrial"/>
              </a:rPr>
              <a:t>The AP Credit Policy Search can help you determine which colleges will grant credit or advanced placement from your exam scores!</a:t>
            </a:r>
            <a:endParaRPr sz="1300" dirty="0">
              <a:solidFill>
                <a:schemeClr val="dk1"/>
              </a:solidFill>
              <a:latin typeface="Questrial"/>
              <a:ea typeface="Questrial"/>
              <a:cs typeface="Questrial"/>
              <a:sym typeface="Questrial"/>
            </a:endParaRPr>
          </a:p>
          <a:p>
            <a:pPr marL="0" lvl="0" indent="0" algn="l" rtl="0">
              <a:spcBef>
                <a:spcPts val="0"/>
              </a:spcBef>
              <a:spcAft>
                <a:spcPts val="0"/>
              </a:spcAft>
              <a:buClr>
                <a:schemeClr val="dk1"/>
              </a:buClr>
              <a:buSzPts val="1100"/>
              <a:buFont typeface="Arial"/>
              <a:buNone/>
            </a:pPr>
            <a:endParaRPr sz="1000" dirty="0">
              <a:solidFill>
                <a:schemeClr val="dk1"/>
              </a:solidFill>
            </a:endParaRPr>
          </a:p>
          <a:p>
            <a:pPr marL="0" lvl="0" indent="0" algn="l" rtl="0">
              <a:spcBef>
                <a:spcPts val="0"/>
              </a:spcBef>
              <a:spcAft>
                <a:spcPts val="0"/>
              </a:spcAft>
              <a:buNone/>
            </a:pPr>
            <a:endParaRPr sz="1000" dirty="0">
              <a:solidFill>
                <a:schemeClr val="dk1"/>
              </a:solidFill>
            </a:endParaRPr>
          </a:p>
        </p:txBody>
      </p:sp>
      <p:sp>
        <p:nvSpPr>
          <p:cNvPr id="69" name="Google Shape;69;p15"/>
          <p:cNvSpPr txBox="1"/>
          <p:nvPr/>
        </p:nvSpPr>
        <p:spPr>
          <a:xfrm>
            <a:off x="3752850" y="3830700"/>
            <a:ext cx="3378600" cy="562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dirty="0">
                <a:latin typeface="Questrial"/>
                <a:ea typeface="Questrial"/>
                <a:cs typeface="Questrial"/>
                <a:sym typeface="Questrial"/>
              </a:rPr>
              <a:t>All assignments will be posted in Schoology and PowerSchool. </a:t>
            </a:r>
            <a:endParaRPr dirty="0">
              <a:latin typeface="Questrial"/>
              <a:ea typeface="Questrial"/>
              <a:cs typeface="Questrial"/>
              <a:sym typeface="Questrial"/>
            </a:endParaRPr>
          </a:p>
          <a:p>
            <a:pPr marL="0" lvl="0" indent="0" algn="l" rtl="0">
              <a:spcBef>
                <a:spcPts val="0"/>
              </a:spcBef>
              <a:spcAft>
                <a:spcPts val="0"/>
              </a:spcAft>
              <a:buClr>
                <a:schemeClr val="dk1"/>
              </a:buClr>
              <a:buSzPts val="1100"/>
              <a:buFont typeface="Arial"/>
              <a:buNone/>
            </a:pPr>
            <a:endParaRPr lang="en" b="1" dirty="0">
              <a:latin typeface="Questrial"/>
              <a:ea typeface="Questrial"/>
              <a:cs typeface="Questrial"/>
              <a:sym typeface="Questrial"/>
            </a:endParaRPr>
          </a:p>
          <a:p>
            <a:pPr marL="0" lvl="0" indent="0" algn="l" rtl="0">
              <a:spcBef>
                <a:spcPts val="0"/>
              </a:spcBef>
              <a:spcAft>
                <a:spcPts val="0"/>
              </a:spcAft>
              <a:buClr>
                <a:schemeClr val="dk1"/>
              </a:buClr>
              <a:buSzPts val="1100"/>
              <a:buFont typeface="Arial"/>
              <a:buNone/>
            </a:pPr>
            <a:r>
              <a:rPr lang="en" b="1" dirty="0">
                <a:latin typeface="Questrial"/>
                <a:ea typeface="Questrial"/>
                <a:cs typeface="Questrial"/>
                <a:sym typeface="Questrial"/>
              </a:rPr>
              <a:t>Daily Grades </a:t>
            </a:r>
            <a:r>
              <a:rPr lang="en" dirty="0">
                <a:latin typeface="Questrial"/>
                <a:ea typeface="Questrial"/>
                <a:cs typeface="Questrial"/>
                <a:sym typeface="Questrial"/>
              </a:rPr>
              <a:t>will come from small in-class and homework assignments. </a:t>
            </a:r>
          </a:p>
          <a:p>
            <a:pPr marL="0" lvl="0" indent="0" algn="l" rtl="0">
              <a:spcBef>
                <a:spcPts val="0"/>
              </a:spcBef>
              <a:spcAft>
                <a:spcPts val="0"/>
              </a:spcAft>
              <a:buClr>
                <a:schemeClr val="dk1"/>
              </a:buClr>
              <a:buSzPts val="1100"/>
              <a:buFont typeface="Arial"/>
              <a:buNone/>
            </a:pPr>
            <a:endParaRPr lang="en" b="1" dirty="0">
              <a:latin typeface="Questrial"/>
              <a:ea typeface="Questrial"/>
              <a:cs typeface="Questrial"/>
              <a:sym typeface="Questrial"/>
            </a:endParaRPr>
          </a:p>
          <a:p>
            <a:pPr marL="0" lvl="0" indent="0" algn="l" rtl="0">
              <a:spcBef>
                <a:spcPts val="0"/>
              </a:spcBef>
              <a:spcAft>
                <a:spcPts val="0"/>
              </a:spcAft>
              <a:buClr>
                <a:schemeClr val="dk1"/>
              </a:buClr>
              <a:buSzPts val="1100"/>
              <a:buFont typeface="Arial"/>
              <a:buNone/>
            </a:pPr>
            <a:r>
              <a:rPr lang="en" b="1" dirty="0">
                <a:latin typeface="Questrial"/>
                <a:ea typeface="Questrial"/>
                <a:cs typeface="Questrial"/>
                <a:sym typeface="Questrial"/>
              </a:rPr>
              <a:t>Summative Grades </a:t>
            </a:r>
            <a:r>
              <a:rPr lang="en" dirty="0">
                <a:latin typeface="Questrial"/>
                <a:ea typeface="Questrial"/>
                <a:cs typeface="Questrial"/>
                <a:sym typeface="Questrial"/>
              </a:rPr>
              <a:t> will come from larger assignments (quizzes, essays, projects, presentations) that assess mastery of skills you’ve previously practiced. </a:t>
            </a:r>
            <a:r>
              <a:rPr lang="en-US" dirty="0">
                <a:latin typeface="Questrial"/>
                <a:ea typeface="Questrial"/>
                <a:cs typeface="Questrial"/>
                <a:sym typeface="Questrial"/>
              </a:rPr>
              <a:t>E</a:t>
            </a:r>
            <a:r>
              <a:rPr lang="en" dirty="0">
                <a:latin typeface="Questrial"/>
                <a:ea typeface="Questrial"/>
                <a:cs typeface="Questrial"/>
                <a:sym typeface="Questrial"/>
              </a:rPr>
              <a:t>ssays will be deducted 10% from their grade each day they are late. </a:t>
            </a:r>
            <a:endParaRPr dirty="0">
              <a:latin typeface="Questrial"/>
              <a:ea typeface="Questrial"/>
              <a:cs typeface="Questrial"/>
              <a:sym typeface="Questrial"/>
            </a:endParaRPr>
          </a:p>
          <a:p>
            <a:pPr marL="0" lvl="0" indent="0" algn="l" rtl="0">
              <a:spcBef>
                <a:spcPts val="0"/>
              </a:spcBef>
              <a:spcAft>
                <a:spcPts val="0"/>
              </a:spcAft>
              <a:buNone/>
            </a:pPr>
            <a:endParaRPr dirty="0">
              <a:latin typeface="Questrial"/>
              <a:ea typeface="Questrial"/>
              <a:cs typeface="Questrial"/>
              <a:sym typeface="Questrial"/>
            </a:endParaRPr>
          </a:p>
          <a:p>
            <a:pPr marL="0" lvl="0" indent="0" algn="l" rtl="0">
              <a:spcBef>
                <a:spcPts val="0"/>
              </a:spcBef>
              <a:spcAft>
                <a:spcPts val="0"/>
              </a:spcAft>
              <a:buClr>
                <a:schemeClr val="dk1"/>
              </a:buClr>
              <a:buSzPts val="1100"/>
              <a:buFont typeface="Arial"/>
              <a:buNone/>
            </a:pPr>
            <a:r>
              <a:rPr lang="en" dirty="0">
                <a:latin typeface="Questrial"/>
                <a:ea typeface="Questrial"/>
                <a:cs typeface="Questrial"/>
                <a:sym typeface="Questrial"/>
              </a:rPr>
              <a:t>The English department defines </a:t>
            </a:r>
            <a:r>
              <a:rPr lang="en" b="1" dirty="0">
                <a:latin typeface="Questrial"/>
                <a:ea typeface="Questrial"/>
                <a:cs typeface="Questrial"/>
                <a:sym typeface="Questrial"/>
              </a:rPr>
              <a:t>PLAGIARISM </a:t>
            </a:r>
            <a:r>
              <a:rPr lang="en" dirty="0">
                <a:latin typeface="Questrial"/>
                <a:ea typeface="Questrial"/>
                <a:cs typeface="Questrial"/>
                <a:sym typeface="Questrial"/>
              </a:rPr>
              <a:t>as not giving appropriate attribution to ideas from other sources  in one’s formally submitted work.</a:t>
            </a:r>
            <a:r>
              <a:rPr lang="en-US" dirty="0">
                <a:latin typeface="Questrial"/>
                <a:ea typeface="Questrial"/>
                <a:cs typeface="Questrial"/>
                <a:sym typeface="Questrial"/>
              </a:rPr>
              <a:t> Submitting a response that is AI generated is also considered plagiarism. </a:t>
            </a:r>
            <a:r>
              <a:rPr lang="en" dirty="0">
                <a:latin typeface="Questrial"/>
                <a:ea typeface="Questrial"/>
                <a:cs typeface="Questrial"/>
                <a:sym typeface="Questrial"/>
              </a:rPr>
              <a:t>Assignments containing plagiarism will receive a 0 grade and a referral for academic dishonesty. </a:t>
            </a:r>
            <a:endParaRPr dirty="0">
              <a:latin typeface="Questrial"/>
              <a:ea typeface="Questrial"/>
              <a:cs typeface="Questrial"/>
              <a:sym typeface="Questrial"/>
            </a:endParaRPr>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5" name="Google Shape;75;p16"/>
          <p:cNvSpPr txBox="1"/>
          <p:nvPr/>
        </p:nvSpPr>
        <p:spPr>
          <a:xfrm>
            <a:off x="3466725" y="968425"/>
            <a:ext cx="3466500" cy="5712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Questrial"/>
                <a:ea typeface="Questrial"/>
                <a:cs typeface="Questrial"/>
                <a:sym typeface="Questrial"/>
              </a:rPr>
              <a:t>. </a:t>
            </a:r>
            <a:endParaRPr lang="en-US">
              <a:latin typeface="Questrial"/>
              <a:ea typeface="Questrial"/>
              <a:cs typeface="Questrial"/>
            </a:endParaRPr>
          </a:p>
          <a:p>
            <a:pPr marL="0" lvl="0" indent="0" algn="l" rtl="0">
              <a:spcBef>
                <a:spcPts val="0"/>
              </a:spcBef>
              <a:spcAft>
                <a:spcPts val="0"/>
              </a:spcAft>
              <a:buNone/>
            </a:pPr>
            <a:endParaRPr>
              <a:latin typeface="Questrial"/>
              <a:ea typeface="Questrial"/>
              <a:cs typeface="Questrial"/>
              <a:sym typeface="Questrial"/>
            </a:endParaRPr>
          </a:p>
        </p:txBody>
      </p:sp>
      <p:sp>
        <p:nvSpPr>
          <p:cNvPr id="2" name="Title 1">
            <a:extLst>
              <a:ext uri="{FF2B5EF4-FFF2-40B4-BE49-F238E27FC236}">
                <a16:creationId xmlns:a16="http://schemas.microsoft.com/office/drawing/2014/main" id="{0DD7E0B0-69CD-2FA6-E028-86B9D59B49CB}"/>
              </a:ext>
            </a:extLst>
          </p:cNvPr>
          <p:cNvSpPr>
            <a:spLocks noGrp="1"/>
          </p:cNvSpPr>
          <p:nvPr>
            <p:ph type="title"/>
          </p:nvPr>
        </p:nvSpPr>
        <p:spPr>
          <a:xfrm>
            <a:off x="264945" y="969858"/>
            <a:ext cx="7242600" cy="821137"/>
          </a:xfrm>
        </p:spPr>
        <p:txBody>
          <a:bodyPr/>
          <a:lstStyle/>
          <a:p>
            <a:r>
              <a:rPr lang="en-US"/>
              <a:t>     Units of Study and the Four Big Ideas</a:t>
            </a:r>
          </a:p>
        </p:txBody>
      </p:sp>
      <p:sp>
        <p:nvSpPr>
          <p:cNvPr id="3" name="Text Placeholder 2">
            <a:extLst>
              <a:ext uri="{FF2B5EF4-FFF2-40B4-BE49-F238E27FC236}">
                <a16:creationId xmlns:a16="http://schemas.microsoft.com/office/drawing/2014/main" id="{3E7DB542-2519-EC42-9327-716BCF5762C2}"/>
              </a:ext>
            </a:extLst>
          </p:cNvPr>
          <p:cNvSpPr>
            <a:spLocks noGrp="1"/>
          </p:cNvSpPr>
          <p:nvPr>
            <p:ph type="body" idx="1"/>
          </p:nvPr>
        </p:nvSpPr>
        <p:spPr/>
        <p:txBody>
          <a:bodyPr/>
          <a:lstStyle/>
          <a:p>
            <a:pPr>
              <a:lnSpc>
                <a:spcPct val="200000"/>
              </a:lnSpc>
            </a:pPr>
            <a:r>
              <a:rPr lang="en" sz="1300">
                <a:solidFill>
                  <a:srgbClr val="000000"/>
                </a:solidFill>
                <a:latin typeface="Questrial"/>
                <a:ea typeface="Questrial"/>
                <a:cs typeface="Questrial"/>
              </a:rPr>
              <a:t>Unit 1: Essential Concepts </a:t>
            </a:r>
            <a:endParaRPr lang="en-US" sz="1300">
              <a:solidFill>
                <a:srgbClr val="000000"/>
              </a:solidFill>
              <a:latin typeface="Questrial"/>
              <a:ea typeface="Questrial"/>
              <a:cs typeface="Questrial"/>
            </a:endParaRPr>
          </a:p>
          <a:p>
            <a:pPr>
              <a:lnSpc>
                <a:spcPct val="200000"/>
              </a:lnSpc>
            </a:pPr>
            <a:r>
              <a:rPr lang="en" sz="1300">
                <a:solidFill>
                  <a:srgbClr val="000000"/>
                </a:solidFill>
                <a:latin typeface="Questrial"/>
                <a:ea typeface="Questrial"/>
                <a:cs typeface="Questrial"/>
              </a:rPr>
              <a:t>Unit 2: American Voices </a:t>
            </a:r>
            <a:endParaRPr lang="en-US" sz="1300">
              <a:solidFill>
                <a:srgbClr val="000000"/>
              </a:solidFill>
              <a:latin typeface="Questrial"/>
              <a:ea typeface="Questrial"/>
              <a:cs typeface="Questrial"/>
            </a:endParaRPr>
          </a:p>
          <a:p>
            <a:pPr>
              <a:lnSpc>
                <a:spcPct val="200000"/>
              </a:lnSpc>
            </a:pPr>
            <a:r>
              <a:rPr lang="en" sz="1300">
                <a:solidFill>
                  <a:srgbClr val="000000"/>
                </a:solidFill>
                <a:latin typeface="Questrial"/>
                <a:ea typeface="Questrial"/>
                <a:cs typeface="Questrial"/>
              </a:rPr>
              <a:t>Unit 3: Foundations of Argument</a:t>
            </a:r>
            <a:endParaRPr lang="en-US" sz="1300">
              <a:solidFill>
                <a:srgbClr val="000000"/>
              </a:solidFill>
              <a:latin typeface="Questrial"/>
              <a:ea typeface="Questrial"/>
              <a:cs typeface="Questrial"/>
            </a:endParaRPr>
          </a:p>
          <a:p>
            <a:pPr>
              <a:lnSpc>
                <a:spcPct val="200000"/>
              </a:lnSpc>
            </a:pPr>
            <a:r>
              <a:rPr lang="en" sz="1300">
                <a:solidFill>
                  <a:srgbClr val="000000"/>
                </a:solidFill>
                <a:latin typeface="Questrial"/>
                <a:ea typeface="Questrial"/>
                <a:cs typeface="Questrial"/>
              </a:rPr>
              <a:t>Unit 4: Advanced Argument </a:t>
            </a:r>
            <a:endParaRPr lang="en-US" sz="1300">
              <a:solidFill>
                <a:srgbClr val="000000"/>
              </a:solidFill>
              <a:latin typeface="Questrial"/>
              <a:ea typeface="Questrial"/>
              <a:cs typeface="Questrial"/>
            </a:endParaRPr>
          </a:p>
          <a:p>
            <a:pPr>
              <a:lnSpc>
                <a:spcPct val="200000"/>
              </a:lnSpc>
            </a:pPr>
            <a:r>
              <a:rPr lang="en" sz="1300">
                <a:solidFill>
                  <a:srgbClr val="000000"/>
                </a:solidFill>
                <a:latin typeface="Questrial"/>
                <a:ea typeface="Questrial"/>
                <a:cs typeface="Questrial"/>
              </a:rPr>
              <a:t>Unit 4.5: The Art of Debate</a:t>
            </a:r>
            <a:endParaRPr lang="en-US" sz="1300">
              <a:solidFill>
                <a:srgbClr val="000000"/>
              </a:solidFill>
              <a:latin typeface="Questrial"/>
              <a:ea typeface="Questrial"/>
              <a:cs typeface="Questrial"/>
            </a:endParaRPr>
          </a:p>
          <a:p>
            <a:pPr algn="ctr">
              <a:lnSpc>
                <a:spcPct val="200000"/>
              </a:lnSpc>
            </a:pPr>
            <a:r>
              <a:rPr lang="en" sz="1300">
                <a:solidFill>
                  <a:srgbClr val="000000"/>
                </a:solidFill>
                <a:latin typeface="Questrial"/>
                <a:ea typeface="Questrial"/>
                <a:cs typeface="Questrial"/>
              </a:rPr>
              <a:t>Winter Break</a:t>
            </a:r>
            <a:endParaRPr lang="en-US" sz="1300">
              <a:solidFill>
                <a:srgbClr val="000000"/>
              </a:solidFill>
              <a:latin typeface="Questrial"/>
              <a:ea typeface="Questrial"/>
              <a:cs typeface="Questrial"/>
            </a:endParaRPr>
          </a:p>
          <a:p>
            <a:pPr>
              <a:lnSpc>
                <a:spcPct val="200000"/>
              </a:lnSpc>
            </a:pPr>
            <a:r>
              <a:rPr lang="en" sz="1300">
                <a:solidFill>
                  <a:srgbClr val="000000"/>
                </a:solidFill>
                <a:latin typeface="Questrial"/>
                <a:ea typeface="Questrial"/>
                <a:cs typeface="Questrial"/>
              </a:rPr>
              <a:t>Unit 5: Voice and Memoir </a:t>
            </a:r>
            <a:endParaRPr lang="en-US" sz="1300">
              <a:solidFill>
                <a:srgbClr val="000000"/>
              </a:solidFill>
              <a:latin typeface="Questrial"/>
              <a:ea typeface="Questrial"/>
              <a:cs typeface="Questrial"/>
            </a:endParaRPr>
          </a:p>
          <a:p>
            <a:pPr>
              <a:lnSpc>
                <a:spcPct val="200000"/>
              </a:lnSpc>
            </a:pPr>
            <a:r>
              <a:rPr lang="en" sz="1300">
                <a:solidFill>
                  <a:srgbClr val="000000"/>
                </a:solidFill>
                <a:latin typeface="Questrial"/>
                <a:ea typeface="Questrial"/>
                <a:cs typeface="Questrial"/>
              </a:rPr>
              <a:t>Unit 6: The Food Unit</a:t>
            </a:r>
            <a:endParaRPr lang="en-US" sz="1300">
              <a:solidFill>
                <a:srgbClr val="000000"/>
              </a:solidFill>
              <a:latin typeface="Questrial"/>
              <a:ea typeface="Questrial"/>
              <a:cs typeface="Questrial"/>
            </a:endParaRPr>
          </a:p>
          <a:p>
            <a:pPr>
              <a:lnSpc>
                <a:spcPct val="200000"/>
              </a:lnSpc>
            </a:pPr>
            <a:r>
              <a:rPr lang="en" sz="1300">
                <a:solidFill>
                  <a:srgbClr val="000000"/>
                </a:solidFill>
                <a:latin typeface="Questrial"/>
                <a:ea typeface="Questrial"/>
                <a:cs typeface="Questrial"/>
              </a:rPr>
              <a:t>Unit 7/8: Nonfiction Book Clubs </a:t>
            </a:r>
            <a:endParaRPr lang="en-US" sz="1300">
              <a:solidFill>
                <a:srgbClr val="000000"/>
              </a:solidFill>
              <a:latin typeface="Questrial"/>
              <a:ea typeface="Questrial"/>
              <a:cs typeface="Questrial"/>
            </a:endParaRPr>
          </a:p>
          <a:p>
            <a:pPr>
              <a:lnSpc>
                <a:spcPct val="200000"/>
              </a:lnSpc>
            </a:pPr>
            <a:r>
              <a:rPr lang="en" sz="1300">
                <a:solidFill>
                  <a:srgbClr val="000000"/>
                </a:solidFill>
                <a:latin typeface="Questrial"/>
                <a:ea typeface="Questrial"/>
                <a:cs typeface="Questrial"/>
              </a:rPr>
              <a:t>Unit 9: Final Exam Projects </a:t>
            </a:r>
            <a:endParaRPr lang="en-US" sz="1300">
              <a:solidFill>
                <a:srgbClr val="000000"/>
              </a:solidFill>
              <a:latin typeface="Questrial"/>
              <a:ea typeface="Questrial"/>
              <a:cs typeface="Questrial"/>
            </a:endParaRPr>
          </a:p>
          <a:p>
            <a:pPr>
              <a:lnSpc>
                <a:spcPct val="114999"/>
              </a:lnSpc>
            </a:pPr>
            <a:endParaRPr lang="en-US" dirty="0"/>
          </a:p>
        </p:txBody>
      </p:sp>
      <p:sp>
        <p:nvSpPr>
          <p:cNvPr id="4" name="Text Placeholder 3">
            <a:extLst>
              <a:ext uri="{FF2B5EF4-FFF2-40B4-BE49-F238E27FC236}">
                <a16:creationId xmlns:a16="http://schemas.microsoft.com/office/drawing/2014/main" id="{BCA51CE7-44C5-0C89-5582-138038B10990}"/>
              </a:ext>
            </a:extLst>
          </p:cNvPr>
          <p:cNvSpPr>
            <a:spLocks noGrp="1"/>
          </p:cNvSpPr>
          <p:nvPr>
            <p:ph type="body" idx="2"/>
          </p:nvPr>
        </p:nvSpPr>
        <p:spPr/>
        <p:txBody>
          <a:bodyPr/>
          <a:lstStyle/>
          <a:p>
            <a:pPr>
              <a:lnSpc>
                <a:spcPct val="100000"/>
              </a:lnSpc>
            </a:pPr>
            <a:r>
              <a:rPr lang="en">
                <a:solidFill>
                  <a:srgbClr val="000000"/>
                </a:solidFill>
                <a:latin typeface="Questrial"/>
                <a:ea typeface="Questrial"/>
                <a:cs typeface="Questrial"/>
              </a:rPr>
              <a:t>These are the 4 course concepts that will guide our study this year:</a:t>
            </a:r>
            <a:endParaRPr lang="en-US" dirty="0">
              <a:solidFill>
                <a:srgbClr val="000000"/>
              </a:solidFill>
              <a:latin typeface="Questrial"/>
              <a:ea typeface="Questrial"/>
              <a:cs typeface="Questrial"/>
            </a:endParaRPr>
          </a:p>
          <a:p>
            <a:pPr>
              <a:lnSpc>
                <a:spcPct val="100000"/>
              </a:lnSpc>
            </a:pPr>
            <a:endParaRPr lang="en-US" dirty="0">
              <a:solidFill>
                <a:srgbClr val="000000"/>
              </a:solidFill>
              <a:latin typeface="Questrial"/>
              <a:ea typeface="Questrial"/>
              <a:cs typeface="Questrial"/>
            </a:endParaRPr>
          </a:p>
          <a:p>
            <a:pPr>
              <a:lnSpc>
                <a:spcPct val="100000"/>
              </a:lnSpc>
            </a:pPr>
            <a:r>
              <a:rPr lang="en" b="1">
                <a:solidFill>
                  <a:srgbClr val="000000"/>
                </a:solidFill>
                <a:latin typeface="Questrial"/>
                <a:ea typeface="Questrial"/>
                <a:cs typeface="Questrial"/>
              </a:rPr>
              <a:t>Rhetorical Situation</a:t>
            </a:r>
            <a:r>
              <a:rPr lang="en">
                <a:solidFill>
                  <a:srgbClr val="000000"/>
                </a:solidFill>
                <a:latin typeface="Questrial"/>
                <a:ea typeface="Questrial"/>
                <a:cs typeface="Questrial"/>
              </a:rPr>
              <a:t>—Individuals write within a particular situation and make strategic writing choices based on that situation. </a:t>
            </a:r>
            <a:endParaRPr lang="en-US">
              <a:solidFill>
                <a:srgbClr val="000000"/>
              </a:solidFill>
              <a:latin typeface="Questrial"/>
              <a:ea typeface="Questrial"/>
              <a:cs typeface="Questrial"/>
            </a:endParaRPr>
          </a:p>
          <a:p>
            <a:pPr>
              <a:lnSpc>
                <a:spcPct val="100000"/>
              </a:lnSpc>
            </a:pPr>
            <a:endParaRPr lang="en-US" dirty="0">
              <a:solidFill>
                <a:srgbClr val="000000"/>
              </a:solidFill>
              <a:latin typeface="Questrial"/>
              <a:ea typeface="Questrial"/>
              <a:cs typeface="Questrial"/>
            </a:endParaRPr>
          </a:p>
          <a:p>
            <a:pPr>
              <a:lnSpc>
                <a:spcPct val="100000"/>
              </a:lnSpc>
            </a:pPr>
            <a:r>
              <a:rPr lang="en" b="1">
                <a:solidFill>
                  <a:srgbClr val="000000"/>
                </a:solidFill>
                <a:latin typeface="Questrial"/>
                <a:ea typeface="Questrial"/>
                <a:cs typeface="Questrial"/>
              </a:rPr>
              <a:t>Claims and Evidence</a:t>
            </a:r>
            <a:r>
              <a:rPr lang="en">
                <a:solidFill>
                  <a:srgbClr val="000000"/>
                </a:solidFill>
                <a:latin typeface="Questrial"/>
                <a:ea typeface="Questrial"/>
                <a:cs typeface="Questrial"/>
              </a:rPr>
              <a:t>—Writers make claims about subjects, rely on evidence that supports the reasoning that justifies the claim, and often acknowledges or responds to other, possibly opposing, arguments. </a:t>
            </a:r>
            <a:endParaRPr lang="en-US">
              <a:solidFill>
                <a:srgbClr val="000000"/>
              </a:solidFill>
              <a:latin typeface="Questrial"/>
              <a:ea typeface="Questrial"/>
              <a:cs typeface="Questrial"/>
            </a:endParaRPr>
          </a:p>
          <a:p>
            <a:pPr>
              <a:lnSpc>
                <a:spcPct val="100000"/>
              </a:lnSpc>
            </a:pPr>
            <a:endParaRPr lang="en-US" dirty="0">
              <a:solidFill>
                <a:srgbClr val="000000"/>
              </a:solidFill>
              <a:latin typeface="Questrial"/>
              <a:ea typeface="Questrial"/>
              <a:cs typeface="Questrial"/>
            </a:endParaRPr>
          </a:p>
          <a:p>
            <a:pPr>
              <a:lnSpc>
                <a:spcPct val="100000"/>
              </a:lnSpc>
            </a:pPr>
            <a:r>
              <a:rPr lang="en" b="1">
                <a:solidFill>
                  <a:srgbClr val="000000"/>
                </a:solidFill>
                <a:latin typeface="Questrial"/>
                <a:ea typeface="Questrial"/>
                <a:cs typeface="Questrial"/>
              </a:rPr>
              <a:t>Reasoning and Organization</a:t>
            </a:r>
            <a:r>
              <a:rPr lang="en">
                <a:solidFill>
                  <a:srgbClr val="000000"/>
                </a:solidFill>
                <a:latin typeface="Questrial"/>
                <a:ea typeface="Questrial"/>
                <a:cs typeface="Questrial"/>
              </a:rPr>
              <a:t>— Writers guide understanding of a text’s line of reasoning and claims this through that text’s organization and integration of evidence. </a:t>
            </a:r>
            <a:endParaRPr lang="en-US">
              <a:solidFill>
                <a:srgbClr val="000000"/>
              </a:solidFill>
              <a:latin typeface="Questrial"/>
              <a:ea typeface="Questrial"/>
              <a:cs typeface="Questrial"/>
            </a:endParaRPr>
          </a:p>
          <a:p>
            <a:pPr>
              <a:lnSpc>
                <a:spcPct val="100000"/>
              </a:lnSpc>
            </a:pPr>
            <a:endParaRPr lang="en-US" dirty="0">
              <a:solidFill>
                <a:srgbClr val="000000"/>
              </a:solidFill>
              <a:latin typeface="Questrial"/>
              <a:ea typeface="Questrial"/>
              <a:cs typeface="Questrial"/>
            </a:endParaRPr>
          </a:p>
          <a:p>
            <a:pPr>
              <a:lnSpc>
                <a:spcPct val="100000"/>
              </a:lnSpc>
            </a:pPr>
            <a:r>
              <a:rPr lang="en" b="1">
                <a:solidFill>
                  <a:srgbClr val="000000"/>
                </a:solidFill>
                <a:latin typeface="Questrial"/>
                <a:ea typeface="Questrial"/>
                <a:cs typeface="Questrial"/>
              </a:rPr>
              <a:t>Style</a:t>
            </a:r>
            <a:r>
              <a:rPr lang="en">
                <a:solidFill>
                  <a:srgbClr val="000000"/>
                </a:solidFill>
                <a:latin typeface="Questrial"/>
                <a:ea typeface="Questrial"/>
                <a:cs typeface="Questrial"/>
              </a:rPr>
              <a:t>—the rhetorical situation informs the strategic stylistic choices that writers make</a:t>
            </a:r>
            <a:endParaRPr lang="en-US"/>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33b6d0a-860c-4c22-8878-5de926f456d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FA387FEA5265E4CBB2C374B6C1E567C" ma:contentTypeVersion="16" ma:contentTypeDescription="Create a new document." ma:contentTypeScope="" ma:versionID="1cf7a954f993f2822a7ab0c79c16b8f6">
  <xsd:schema xmlns:xsd="http://www.w3.org/2001/XMLSchema" xmlns:xs="http://www.w3.org/2001/XMLSchema" xmlns:p="http://schemas.microsoft.com/office/2006/metadata/properties" xmlns:ns3="8b8122ab-8e15-46c1-ada9-717f361b3ebf" xmlns:ns4="933b6d0a-860c-4c22-8878-5de926f456d4" targetNamespace="http://schemas.microsoft.com/office/2006/metadata/properties" ma:root="true" ma:fieldsID="953432d299533eb8906febb910b7fa50" ns3:_="" ns4:_="">
    <xsd:import namespace="8b8122ab-8e15-46c1-ada9-717f361b3ebf"/>
    <xsd:import namespace="933b6d0a-860c-4c22-8878-5de926f456d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DateTaken" minOccurs="0"/>
                <xsd:element ref="ns4:MediaLengthInSeconds" minOccurs="0"/>
                <xsd:element ref="ns4:_activity" minOccurs="0"/>
                <xsd:element ref="ns4:MediaServiceLocation" minOccurs="0"/>
                <xsd:element ref="ns4:MediaServiceOCR"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8122ab-8e15-46c1-ada9-717f361b3eb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3b6d0a-860c-4c22-8878-5de926f456d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element name="MediaServiceLocation" ma:index="21" nillable="true" ma:displayName="Location" ma:indexed="true" ma:internalName="MediaServiceLocation"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B0CD62B-75D0-49B0-9120-4194E4415761}">
  <ds:schemaRefs>
    <ds:schemaRef ds:uri="http://purl.org/dc/dcmitype/"/>
    <ds:schemaRef ds:uri="http://schemas.microsoft.com/office/infopath/2007/PartnerControls"/>
    <ds:schemaRef ds:uri="http://purl.org/dc/terms/"/>
    <ds:schemaRef ds:uri="http://schemas.microsoft.com/office/2006/documentManagement/types"/>
    <ds:schemaRef ds:uri="http://purl.org/dc/elements/1.1/"/>
    <ds:schemaRef ds:uri="http://schemas.openxmlformats.org/package/2006/metadata/core-properties"/>
    <ds:schemaRef ds:uri="933b6d0a-860c-4c22-8878-5de926f456d4"/>
    <ds:schemaRef ds:uri="8b8122ab-8e15-46c1-ada9-717f361b3ebf"/>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E026DC5-8429-4F20-AB53-B8571C92DFFA}">
  <ds:schemaRefs>
    <ds:schemaRef ds:uri="http://schemas.microsoft.com/sharepoint/v3/contenttype/forms"/>
  </ds:schemaRefs>
</ds:datastoreItem>
</file>

<file path=customXml/itemProps3.xml><?xml version="1.0" encoding="utf-8"?>
<ds:datastoreItem xmlns:ds="http://schemas.openxmlformats.org/officeDocument/2006/customXml" ds:itemID="{8C1CB904-9982-4F0C-B250-9D0FD118B3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8122ab-8e15-46c1-ada9-717f361b3ebf"/>
    <ds:schemaRef ds:uri="933b6d0a-860c-4c22-8878-5de926f456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217</TotalTime>
  <Words>788</Words>
  <Application>Microsoft Office PowerPoint</Application>
  <PresentationFormat>Custom</PresentationFormat>
  <Paragraphs>75</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Simple Light</vt:lpstr>
      <vt:lpstr>PowerPoint Presentation</vt:lpstr>
      <vt:lpstr>PowerPoint Presentation</vt:lpstr>
      <vt:lpstr>     Units of Study and the Four Big Ideas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There are editable text boxes throughout the syllabus on the next 4 slides where you can change the text to your own information. Feel free to leave in my examples if that helps!</dc:title>
  <dc:creator>VUSHAJ, LAURA</dc:creator>
  <cp:lastModifiedBy>VUSHAJ, LAURA</cp:lastModifiedBy>
  <cp:revision>19</cp:revision>
  <cp:lastPrinted>2024-09-05T18:36:46Z</cp:lastPrinted>
  <dcterms:modified xsi:type="dcterms:W3CDTF">2024-09-11T18:24:57Z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0x010100BFA387FEA5265E4CBB2C374B6C1E567C</vt:lpwstr>
  </property>
</Properties>
</file>